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59" r:id="rId4"/>
    <p:sldId id="263" r:id="rId5"/>
    <p:sldId id="260" r:id="rId6"/>
    <p:sldId id="265" r:id="rId7"/>
    <p:sldId id="266" r:id="rId8"/>
    <p:sldId id="264" r:id="rId9"/>
    <p:sldId id="267" r:id="rId10"/>
    <p:sldId id="268" r:id="rId11"/>
    <p:sldId id="269" r:id="rId12"/>
    <p:sldId id="262" r:id="rId13"/>
    <p:sldId id="272" r:id="rId14"/>
    <p:sldId id="271" r:id="rId15"/>
    <p:sldId id="273" r:id="rId16"/>
    <p:sldId id="257" r:id="rId17"/>
    <p:sldId id="274" r:id="rId18"/>
    <p:sldId id="276" r:id="rId19"/>
    <p:sldId id="261" r:id="rId20"/>
    <p:sldId id="275" r:id="rId21"/>
    <p:sldId id="279" r:id="rId22"/>
    <p:sldId id="277" r:id="rId23"/>
    <p:sldId id="280" r:id="rId24"/>
    <p:sldId id="281" r:id="rId25"/>
    <p:sldId id="282" r:id="rId26"/>
    <p:sldId id="303" r:id="rId27"/>
    <p:sldId id="302" r:id="rId28"/>
    <p:sldId id="287" r:id="rId29"/>
    <p:sldId id="289" r:id="rId30"/>
    <p:sldId id="298" r:id="rId31"/>
    <p:sldId id="286" r:id="rId32"/>
    <p:sldId id="293" r:id="rId33"/>
    <p:sldId id="284" r:id="rId34"/>
    <p:sldId id="292" r:id="rId35"/>
    <p:sldId id="291" r:id="rId36"/>
    <p:sldId id="290" r:id="rId37"/>
    <p:sldId id="288" r:id="rId38"/>
    <p:sldId id="301" r:id="rId39"/>
    <p:sldId id="300" r:id="rId40"/>
    <p:sldId id="299" r:id="rId41"/>
    <p:sldId id="305" r:id="rId42"/>
    <p:sldId id="30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6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3B945-191F-4233-B63F-DBC26EDEF872}" type="datetimeFigureOut">
              <a:rPr lang="en-US" smtClean="0"/>
              <a:t>2/23/2015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0F88F-8B8B-4090-9834-92EFF32D31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Everyone</a:t>
            </a:r>
            <a:r>
              <a:rPr lang="en-US" baseline="0" dirty="0" smtClean="0"/>
              <a:t> wants fast!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F88F-8B8B-4090-9834-92EFF32D31F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6’ X 6’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F88F-8B8B-4090-9834-92EFF32D31FE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Diesel Trash pump (1 of 3</a:t>
            </a:r>
            <a:r>
              <a:rPr lang="en-US" baseline="0" dirty="0" smtClean="0"/>
              <a:t> on site) used to remove groundwater.  790 GPM via 6” HDPE Fused Pipe.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F88F-8B8B-4090-9834-92EFF32D31FE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12” HDPE Pipe to daylight into existing</a:t>
            </a:r>
            <a:r>
              <a:rPr lang="en-US" baseline="0" dirty="0" smtClean="0"/>
              <a:t> groundwater drains.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F88F-8B8B-4090-9834-92EFF32D31FE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History and Repair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Cumberland Gap Tunnel Fast Track Pavement Replacement</a:t>
            </a:r>
            <a:endParaRPr lang="en-US" dirty="0"/>
          </a:p>
        </p:txBody>
      </p:sp>
      <p:pic>
        <p:nvPicPr>
          <p:cNvPr id="14337" name="Picture 1" descr="D:\Documents\Perkins Files\Presentations\CGT\Photos &amp; Videos\KY Porta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114800"/>
            <a:ext cx="5886450" cy="24193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happened to the </a:t>
            </a:r>
            <a:r>
              <a:rPr lang="en-US" dirty="0" err="1" smtClean="0"/>
              <a:t>subgrade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Challenge…</a:t>
            </a:r>
            <a:endParaRPr lang="en-US" dirty="0"/>
          </a:p>
        </p:txBody>
      </p:sp>
      <p:pic>
        <p:nvPicPr>
          <p:cNvPr id="18434" name="Picture 2" descr="D:\Documents\Perkins Files\Presentations\Clip Art\frustrat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667000"/>
            <a:ext cx="3268663" cy="326866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Calcium deficient groundwater dissolved the limestone base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Challenge…</a:t>
            </a:r>
            <a:endParaRPr lang="en-US" dirty="0"/>
          </a:p>
        </p:txBody>
      </p:sp>
      <p:pic>
        <p:nvPicPr>
          <p:cNvPr id="19459" name="Picture 3" descr="D:\Documents\Perkins Files\Presentations\Clip Art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590800"/>
            <a:ext cx="2009775" cy="22764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395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 smtClean="0">
                          <a:latin typeface="Arial"/>
                        </a:rPr>
                        <a:t>CID</a:t>
                      </a:r>
                      <a:endParaRPr lang="en-US" sz="32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 smtClean="0">
                          <a:latin typeface="Arial"/>
                        </a:rPr>
                        <a:t>072280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993366"/>
                          </a:solidFill>
                          <a:latin typeface="Arial"/>
                        </a:rPr>
                        <a:t>Contract Amount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 smtClean="0">
                          <a:solidFill>
                            <a:srgbClr val="993366"/>
                          </a:solidFill>
                          <a:latin typeface="Arial"/>
                        </a:rPr>
                        <a:t>$786,098.62</a:t>
                      </a:r>
                      <a:endParaRPr lang="en-US" sz="3200" b="0" i="0" u="none" strike="noStrike" dirty="0">
                        <a:solidFill>
                          <a:srgbClr val="993366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Bell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FF6600"/>
                          </a:solidFill>
                          <a:latin typeface="Arial"/>
                        </a:rPr>
                        <a:t>Project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3200" b="0" i="0" u="none" strike="noStrike" dirty="0">
                          <a:solidFill>
                            <a:srgbClr val="FF6600"/>
                          </a:solidFill>
                          <a:latin typeface="Arial"/>
                        </a:rPr>
                        <a:t>FD04 </a:t>
                      </a:r>
                      <a:r>
                        <a:rPr lang="it-IT" sz="3200" b="0" i="0" u="none" strike="noStrike" dirty="0" smtClean="0">
                          <a:solidFill>
                            <a:srgbClr val="FF6600"/>
                          </a:solidFill>
                          <a:latin typeface="Arial"/>
                        </a:rPr>
                        <a:t>007 </a:t>
                      </a:r>
                      <a:r>
                        <a:rPr lang="it-IT" sz="3200" b="0" i="0" u="none" strike="noStrike" dirty="0">
                          <a:solidFill>
                            <a:srgbClr val="FF6600"/>
                          </a:solidFill>
                          <a:latin typeface="Arial"/>
                        </a:rPr>
                        <a:t>025E 000-001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993300"/>
                          </a:solidFill>
                          <a:latin typeface="Arial"/>
                        </a:rPr>
                        <a:t>Work 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 smtClean="0">
                          <a:solidFill>
                            <a:srgbClr val="993300"/>
                          </a:solidFill>
                          <a:latin typeface="Arial"/>
                        </a:rPr>
                        <a:t>Bridge Repairs</a:t>
                      </a:r>
                      <a:endParaRPr lang="en-US" sz="3200" b="0" i="0" u="none" strike="noStrike" dirty="0">
                        <a:solidFill>
                          <a:srgbClr val="9933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Prime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 smtClean="0">
                          <a:solidFill>
                            <a:srgbClr val="0000FF"/>
                          </a:solidFill>
                          <a:latin typeface="Arial"/>
                        </a:rPr>
                        <a:t>Bluegrass</a:t>
                      </a:r>
                      <a:r>
                        <a:rPr lang="en-US" sz="3200" b="0" i="0" u="none" strike="noStrike" baseline="0" dirty="0" smtClean="0">
                          <a:solidFill>
                            <a:srgbClr val="0000FF"/>
                          </a:solidFill>
                          <a:latin typeface="Arial"/>
                        </a:rPr>
                        <a:t> Contracting Corporation</a:t>
                      </a:r>
                      <a:endParaRPr lang="en-US" sz="3200" b="0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2007 Project Information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599" cy="2607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CGT Repair Locations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Station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Dimensions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Length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Width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(SQ 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(SQ YD)</a:t>
                      </a:r>
                    </a:p>
                  </a:txBody>
                  <a:tcPr marL="9525" marR="9525" marT="9525" marB="0" anchor="ctr"/>
                </a:tc>
              </a:tr>
              <a:tr h="37084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800" b="1" i="1" u="none" strike="noStrike" dirty="0">
                          <a:solidFill>
                            <a:srgbClr val="7030A0"/>
                          </a:solidFill>
                          <a:latin typeface="Calibri"/>
                        </a:rPr>
                        <a:t>Completed in 2007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122+17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123+37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Repair Area…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Photo…</a:t>
            </a:r>
            <a:endParaRPr lang="en-US" dirty="0"/>
          </a:p>
        </p:txBody>
      </p:sp>
      <p:pic>
        <p:nvPicPr>
          <p:cNvPr id="20482" name="Picture 2" descr="D:\Documents\Pineville Section\Projects - Construction\Finaled Projects\072280 Bell US 25E SB Tunnel\Pictures\06-25-07\DCP_1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543800" cy="500634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solution…replace the limestone with inert granite</a:t>
            </a:r>
          </a:p>
          <a:p>
            <a:r>
              <a:rPr lang="en-US" dirty="0" smtClean="0"/>
              <a:t>Consisted of replacing 400 SY of pavement and </a:t>
            </a:r>
            <a:r>
              <a:rPr lang="en-US" dirty="0" err="1" smtClean="0"/>
              <a:t>subgrade</a:t>
            </a:r>
            <a:endParaRPr lang="en-US" dirty="0" smtClean="0"/>
          </a:p>
          <a:p>
            <a:r>
              <a:rPr lang="en-US" dirty="0" smtClean="0"/>
              <a:t>Constructed a concrete dam to control / prevent migration of the aggressive water</a:t>
            </a:r>
          </a:p>
          <a:p>
            <a:r>
              <a:rPr lang="en-US" dirty="0" smtClean="0"/>
              <a:t>Resulted in approximate 6 week complete closure of the SB Bore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 and Result…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395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 smtClean="0">
                          <a:latin typeface="Arial"/>
                        </a:rPr>
                        <a:t>CID</a:t>
                      </a:r>
                      <a:endParaRPr lang="en-US" sz="32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latin typeface="Arial"/>
                        </a:rPr>
                        <a:t>111052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993366"/>
                          </a:solidFill>
                          <a:latin typeface="Arial"/>
                        </a:rPr>
                        <a:t>Contract Amount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993366"/>
                          </a:solidFill>
                          <a:latin typeface="Arial"/>
                        </a:rPr>
                        <a:t>$1,523,316.10 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Bell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6600"/>
                          </a:solidFill>
                          <a:latin typeface="Arial"/>
                        </a:rPr>
                        <a:t>Project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6600"/>
                          </a:solidFill>
                          <a:latin typeface="Arial"/>
                        </a:rPr>
                        <a:t>STP 0251 (028)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993300"/>
                          </a:solidFill>
                          <a:latin typeface="Arial"/>
                        </a:rPr>
                        <a:t>Work 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993300"/>
                          </a:solidFill>
                          <a:latin typeface="Arial"/>
                        </a:rPr>
                        <a:t>Grade &amp; Drain with PCC Pavement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Prime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Hinkle Contracting Company, LLC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2012 Project Information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Repair Area…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599" cy="4789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CGT Repair Locations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Station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Dimensions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Length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Width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(SQ 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(SQ YD)</a:t>
                      </a:r>
                    </a:p>
                  </a:txBody>
                  <a:tcPr marL="9525" marR="9525" marT="9525" marB="0" anchor="ctr"/>
                </a:tc>
              </a:tr>
              <a:tr h="37084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800" b="1" i="1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Completed in 2012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121+83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122+27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127+37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129+32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137+82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140+00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120+46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123+36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126+78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129+03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134+76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139+52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14,280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1,587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Consisted of replacing 4,827 SY of pavement and </a:t>
            </a:r>
            <a:r>
              <a:rPr lang="en-US" dirty="0" err="1" smtClean="0"/>
              <a:t>subgrade</a:t>
            </a:r>
            <a:endParaRPr lang="en-US" dirty="0" smtClean="0"/>
          </a:p>
          <a:p>
            <a:r>
              <a:rPr lang="en-US" dirty="0" smtClean="0"/>
              <a:t>Constructed concrete dams to control / prevent migration of the aggressive water</a:t>
            </a:r>
          </a:p>
          <a:p>
            <a:r>
              <a:rPr lang="en-US" dirty="0" smtClean="0"/>
              <a:t>Resulted in approximately 4.5 months of alternating closures of the NB and SB Bores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44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 smtClean="0">
                          <a:latin typeface="Arial"/>
                        </a:rPr>
                        <a:t>CID</a:t>
                      </a:r>
                      <a:endParaRPr lang="en-US" sz="32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latin typeface="Arial"/>
                        </a:rPr>
                        <a:t>141009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993366"/>
                          </a:solidFill>
                          <a:latin typeface="Arial"/>
                        </a:rPr>
                        <a:t>Contract Amount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993366"/>
                          </a:solidFill>
                          <a:latin typeface="Arial"/>
                        </a:rPr>
                        <a:t>$3,488,000.00 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Bell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FF6600"/>
                          </a:solidFill>
                          <a:latin typeface="Arial"/>
                        </a:rPr>
                        <a:t>Project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3200" b="0" i="0" u="none" strike="noStrike" dirty="0">
                          <a:solidFill>
                            <a:srgbClr val="FF6600"/>
                          </a:solidFill>
                          <a:latin typeface="Arial"/>
                        </a:rPr>
                        <a:t>FD04 SPP 007 025E 000-001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993300"/>
                          </a:solidFill>
                          <a:latin typeface="Arial"/>
                        </a:rPr>
                        <a:t>Work 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993300"/>
                          </a:solidFill>
                          <a:latin typeface="Arial"/>
                        </a:rPr>
                        <a:t>JPC Pavement Repairs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Prime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MAC Construction &amp; Excavating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2014 Project Information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highway constructed in 1916</a:t>
            </a:r>
          </a:p>
          <a:p>
            <a:r>
              <a:rPr lang="en-US" dirty="0" smtClean="0"/>
              <a:t>Replaced a 2.3 mile section of US 25E known as Massacre Mountain</a:t>
            </a:r>
          </a:p>
          <a:p>
            <a:r>
              <a:rPr lang="en-US" dirty="0" smtClean="0"/>
              <a:t>NPS accredited with the first discussion of a tunnel in 1956</a:t>
            </a:r>
          </a:p>
          <a:p>
            <a:r>
              <a:rPr lang="en-US" dirty="0" smtClean="0"/>
              <a:t>Following geological studies and surviving funding issues, excavation of a pilot tunnel began in 1985 with construction to follow on the NB Tunnel on June 21, 1991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Review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Repair Area…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914400"/>
          <a:ext cx="8229599" cy="566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CGT Repair Locations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Station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Dimensions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Length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Width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(SQ 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(SQ YD)</a:t>
                      </a:r>
                    </a:p>
                  </a:txBody>
                  <a:tcPr marL="9525" marR="9525" marT="9525" marB="0" anchor="ctr"/>
                </a:tc>
              </a:tr>
              <a:tr h="37084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2800" b="1" i="1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Completed in 2014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118+99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120+46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123+36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126+78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1,140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129+03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134+76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1,910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139+52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143+50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11,940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1,327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118+55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121+83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1,093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123+37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127+37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1,333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129+32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137+82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2,833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140+00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143+50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1,167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Anticipated 180 days</a:t>
            </a:r>
          </a:p>
          <a:p>
            <a:r>
              <a:rPr lang="en-US" sz="3600" dirty="0" smtClean="0"/>
              <a:t>August 19, 2014 - Fixed Completion Date for bore closures</a:t>
            </a:r>
          </a:p>
          <a:p>
            <a:r>
              <a:rPr lang="en-US" sz="3600" dirty="0" smtClean="0"/>
              <a:t>October 1, 2014 – Overall Fixed Completion Date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Details…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Consisted of replacing 11,293 SY of pavement and </a:t>
            </a:r>
            <a:r>
              <a:rPr lang="en-US" sz="3600" dirty="0" err="1" smtClean="0"/>
              <a:t>subgrade</a:t>
            </a:r>
            <a:endParaRPr lang="en-US" sz="3600" dirty="0" smtClean="0"/>
          </a:p>
          <a:p>
            <a:r>
              <a:rPr lang="en-US" sz="3600" dirty="0" smtClean="0"/>
              <a:t>A+B Bid to encourage fast track construction and limit disruption to traffic</a:t>
            </a:r>
          </a:p>
          <a:p>
            <a:r>
              <a:rPr lang="en-US" sz="3600" dirty="0" smtClean="0"/>
              <a:t>Resulted in approximate 34 days of alternating closures of the NB and SB Bores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Details…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2014 Bid Amounts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MAC Construction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</a:t>
                      </a:r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3,488,000.00 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Bluegrass 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3,849,988.25 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Hinkle</a:t>
                      </a:r>
                      <a:r>
                        <a:rPr lang="en-US" sz="3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Contracting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4,284,150.66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2014 Project Days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302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1676400"/>
                <a:gridCol w="24384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Company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Quantity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Days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Hinkle Contracting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5,000.00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750,000.00 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Bluegrass 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5,000.00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700,000.00 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 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5,000.00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150,000.00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 is fast?</a:t>
            </a:r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24000"/>
            <a:ext cx="61374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2014 Project Timeline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261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latin typeface="Arial"/>
                        </a:rPr>
                        <a:t>Project Dates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6600CC"/>
                          </a:solidFill>
                          <a:latin typeface="Arial"/>
                        </a:rPr>
                        <a:t>Letting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6600CC"/>
                          </a:solidFill>
                          <a:latin typeface="Arial"/>
                        </a:rPr>
                        <a:t>01/10/14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6600CC"/>
                          </a:solidFill>
                          <a:latin typeface="Arial"/>
                        </a:rPr>
                        <a:t>Award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6600CC"/>
                          </a:solidFill>
                          <a:latin typeface="Arial"/>
                        </a:rPr>
                        <a:t>01/14/14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6600CC"/>
                          </a:solidFill>
                          <a:latin typeface="Arial"/>
                        </a:rPr>
                        <a:t>Notice to Proceed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6600CC"/>
                          </a:solidFill>
                          <a:latin typeface="Arial"/>
                        </a:rPr>
                        <a:t>02/19/14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6600CC"/>
                          </a:solidFill>
                          <a:latin typeface="Arial"/>
                        </a:rPr>
                        <a:t>Work Began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6600CC"/>
                          </a:solidFill>
                          <a:latin typeface="Arial"/>
                        </a:rPr>
                        <a:t>02/21/14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6600CC"/>
                          </a:solidFill>
                          <a:latin typeface="Arial"/>
                        </a:rPr>
                        <a:t>Work Completed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6600CC"/>
                          </a:solidFill>
                          <a:latin typeface="Arial"/>
                        </a:rPr>
                        <a:t>08/19/14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Vision</a:t>
            </a:r>
          </a:p>
          <a:p>
            <a:r>
              <a:rPr lang="en-US" sz="3600" dirty="0" smtClean="0"/>
              <a:t>Prepare</a:t>
            </a:r>
          </a:p>
          <a:p>
            <a:r>
              <a:rPr lang="en-US" sz="3600" dirty="0" smtClean="0"/>
              <a:t>Implement</a:t>
            </a:r>
          </a:p>
          <a:p>
            <a:r>
              <a:rPr lang="en-US" sz="3600" dirty="0" smtClean="0"/>
              <a:t>Challenge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Approach…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45054"/>
            <a:ext cx="8305800" cy="62009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Stockpile Material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85800" y="5181600"/>
            <a:ext cx="77724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Granite deliveries began on March 3, 2014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en-US" sz="2800" dirty="0" smtClean="0"/>
              <a:t>More than 21,000 Tons of Granite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1212" y="457201"/>
            <a:ext cx="8155588" cy="60888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Dewatering Plan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CGT was completed at a cost of $280M</a:t>
            </a:r>
          </a:p>
          <a:p>
            <a:r>
              <a:rPr lang="en-US" dirty="0" smtClean="0"/>
              <a:t>CGT opened to traffic on October 18, 1996</a:t>
            </a:r>
          </a:p>
          <a:p>
            <a:r>
              <a:rPr lang="en-US" dirty="0" smtClean="0"/>
              <a:t>Current AADT of 22,400</a:t>
            </a:r>
          </a:p>
          <a:p>
            <a:r>
              <a:rPr lang="en-US" dirty="0" smtClean="0"/>
              <a:t>Total length: 4600 feet</a:t>
            </a:r>
          </a:p>
          <a:p>
            <a:r>
              <a:rPr lang="en-US" dirty="0" smtClean="0"/>
              <a:t>Height: 30 feet</a:t>
            </a:r>
          </a:p>
          <a:p>
            <a:r>
              <a:rPr lang="en-US" dirty="0" smtClean="0"/>
              <a:t>Width: 36 feet</a:t>
            </a:r>
          </a:p>
          <a:p>
            <a:r>
              <a:rPr lang="en-US" dirty="0" smtClean="0"/>
              <a:t>Number of lanes: 4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http://cgtunnel.com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Review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01944"/>
            <a:ext cx="8229599" cy="614407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Aluminum Chloride Treatment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331781" y="1054890"/>
            <a:ext cx="6328038" cy="47243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Pre-Mark for Sawing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45054"/>
            <a:ext cx="8305800" cy="62009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Sawed Pavement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146" y="381000"/>
            <a:ext cx="8181453" cy="61081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Slab Removal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45054"/>
            <a:ext cx="8305800" cy="62009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Water Filled Excavation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9146" y="381000"/>
            <a:ext cx="8257653" cy="61650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Water Pump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88165"/>
            <a:ext cx="8382000" cy="625784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Granite Refill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146" y="381000"/>
            <a:ext cx="8257653" cy="61650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Bidwell Finishing Machine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01944"/>
            <a:ext cx="8229600" cy="614407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Telebelt</a:t>
            </a:r>
            <a:r>
              <a:rPr lang="en-US" dirty="0" smtClean="0"/>
              <a:t> Conveyor System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146" y="381000"/>
            <a:ext cx="8181453" cy="61081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Telebelt</a:t>
            </a:r>
            <a:r>
              <a:rPr lang="en-US" dirty="0" smtClean="0"/>
              <a:t> Conveyor System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llenges-ahe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4474" y="1524000"/>
            <a:ext cx="3535052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didn’t see…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4-03-18 RWP - iPAD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01944"/>
            <a:ext cx="8229600" cy="614407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Poor Curing Compound Coverage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Diamond Grinding</a:t>
            </a:r>
          </a:p>
          <a:p>
            <a:r>
              <a:rPr lang="en-US" sz="3200" dirty="0" smtClean="0"/>
              <a:t>Re-sealing Joints</a:t>
            </a:r>
          </a:p>
          <a:p>
            <a:r>
              <a:rPr lang="en-US" sz="3200" dirty="0" smtClean="0"/>
              <a:t>Upgraded Crash Cushions</a:t>
            </a:r>
          </a:p>
          <a:p>
            <a:r>
              <a:rPr lang="en-US" sz="3200" dirty="0" smtClean="0"/>
              <a:t>New RPM’s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Work Items…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7 Claims - $120k Administrative Settlement</a:t>
            </a:r>
          </a:p>
          <a:p>
            <a:r>
              <a:rPr lang="en-US" sz="2800" dirty="0" smtClean="0"/>
              <a:t>High Turbidity From Groundwater</a:t>
            </a:r>
          </a:p>
          <a:p>
            <a:r>
              <a:rPr lang="en-US" sz="2800" dirty="0" smtClean="0"/>
              <a:t>NOV Settlement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Survival…</a:t>
            </a: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Pilot Tunnel took two years to drill</a:t>
            </a:r>
          </a:p>
          <a:p>
            <a:r>
              <a:rPr lang="en-US" dirty="0" smtClean="0"/>
              <a:t>Caverns as tall as 85 ft</a:t>
            </a:r>
          </a:p>
          <a:p>
            <a:r>
              <a:rPr lang="en-US" dirty="0" smtClean="0"/>
              <a:t>A lake of water 30 ft deep</a:t>
            </a:r>
          </a:p>
          <a:p>
            <a:r>
              <a:rPr lang="en-US" dirty="0" smtClean="0"/>
              <a:t>Springs produce approximately 450 GPM of water regardless of weather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discovered…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each bore with a PVC membrane covered with 10” concrete</a:t>
            </a:r>
          </a:p>
          <a:p>
            <a:r>
              <a:rPr lang="en-US" dirty="0" smtClean="0"/>
              <a:t>Install 15” groundwater drains isolated from the 12” roadway drains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designed…</a:t>
            </a:r>
            <a:endParaRPr lang="en-US" dirty="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81000" y="1447800"/>
          <a:ext cx="8305800" cy="4876800"/>
        </p:xfrm>
        <a:graphic>
          <a:graphicData uri="http://schemas.openxmlformats.org/presentationml/2006/ole">
            <p:oleObj spid="_x0000_s15363" name="Acrobat Document" r:id="rId3" imgW="7543732" imgH="5829300" progId="Acrobat.Document.11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solved…</a:t>
            </a:r>
            <a:endParaRPr lang="en-US" dirty="0"/>
          </a:p>
        </p:txBody>
      </p:sp>
      <p:pic>
        <p:nvPicPr>
          <p:cNvPr id="17410" name="Picture 2" descr="D:\Documents\Perkins Files\Presentations\Clip Art\Happy with thumbs u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207750" cy="43815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2001 – CGTA requested a pavement inspection due to possible slab settlement in the SB tunnel</a:t>
            </a:r>
          </a:p>
          <a:p>
            <a:r>
              <a:rPr lang="en-US" dirty="0" smtClean="0"/>
              <a:t>2002 – URETEK foam was injected into the settled areas</a:t>
            </a:r>
          </a:p>
          <a:p>
            <a:r>
              <a:rPr lang="en-US" dirty="0" smtClean="0"/>
              <a:t>2005 – GPR was used to locate voids beneath the pavement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Challenge…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2A7B6F1E46774DBD5C7F1DD129BFD5" ma:contentTypeVersion="4" ma:contentTypeDescription="Create a new document." ma:contentTypeScope="" ma:versionID="15bd51e93a69a96024dcb2415bd3bf46">
  <xsd:schema xmlns:xsd="http://www.w3.org/2001/XMLSchema" xmlns:xs="http://www.w3.org/2001/XMLSchema" xmlns:p="http://schemas.microsoft.com/office/2006/metadata/properties" xmlns:ns1="http://schemas.microsoft.com/sharepoint/v3" xmlns:ns2="9c16dc54-5a24-4afd-a61c-664ec7eab416" targetNamespace="http://schemas.microsoft.com/office/2006/metadata/properties" ma:root="true" ma:fieldsID="a0860fcfb153a9e8d6d1856a0bd2c86a" ns1:_="" ns2:_="">
    <xsd:import namespace="http://schemas.microsoft.com/sharepoint/v3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86C636D-D364-4A7D-830C-7400B443B19C}"/>
</file>

<file path=customXml/itemProps2.xml><?xml version="1.0" encoding="utf-8"?>
<ds:datastoreItem xmlns:ds="http://schemas.openxmlformats.org/officeDocument/2006/customXml" ds:itemID="{161CD992-DE86-446F-9513-66C92CE71384}"/>
</file>

<file path=customXml/itemProps3.xml><?xml version="1.0" encoding="utf-8"?>
<ds:datastoreItem xmlns:ds="http://schemas.openxmlformats.org/officeDocument/2006/customXml" ds:itemID="{B452F58B-F741-44C1-B166-2E150EE0C938}"/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860</TotalTime>
  <Words>901</Words>
  <Application>Microsoft Office PowerPoint</Application>
  <PresentationFormat>On-screen Show (4:3)</PresentationFormat>
  <Paragraphs>375</Paragraphs>
  <Slides>42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Paper</vt:lpstr>
      <vt:lpstr>Acrobat Document</vt:lpstr>
      <vt:lpstr>The Cumberland Gap Tunnel Fast Track Pavement Replacement</vt:lpstr>
      <vt:lpstr>History Review</vt:lpstr>
      <vt:lpstr>History Review</vt:lpstr>
      <vt:lpstr>What we didn’t see…</vt:lpstr>
      <vt:lpstr>What we discovered…</vt:lpstr>
      <vt:lpstr>What we did…</vt:lpstr>
      <vt:lpstr>What we designed…</vt:lpstr>
      <vt:lpstr>Problem solved…</vt:lpstr>
      <vt:lpstr>A New Challenge…</vt:lpstr>
      <vt:lpstr>A New Challenge…</vt:lpstr>
      <vt:lpstr>A New Challenge…</vt:lpstr>
      <vt:lpstr>2007 Project Information</vt:lpstr>
      <vt:lpstr>2007 Repair Area…</vt:lpstr>
      <vt:lpstr>2007 Photo…</vt:lpstr>
      <vt:lpstr>The Solution and Result…</vt:lpstr>
      <vt:lpstr>2012 Project Information</vt:lpstr>
      <vt:lpstr>2012 Repair Area…</vt:lpstr>
      <vt:lpstr>The Result…</vt:lpstr>
      <vt:lpstr>2014 Project Information</vt:lpstr>
      <vt:lpstr>2014 Repair Area…</vt:lpstr>
      <vt:lpstr>Project Details…</vt:lpstr>
      <vt:lpstr>Project Details…</vt:lpstr>
      <vt:lpstr>2014 Bid Amounts</vt:lpstr>
      <vt:lpstr>2014 Project Days</vt:lpstr>
      <vt:lpstr>How fast is fast?</vt:lpstr>
      <vt:lpstr>2014 Project Timeline</vt:lpstr>
      <vt:lpstr>Approach…</vt:lpstr>
      <vt:lpstr>Stockpile Material</vt:lpstr>
      <vt:lpstr>Dewatering Plan</vt:lpstr>
      <vt:lpstr>Aluminum Chloride Treatment</vt:lpstr>
      <vt:lpstr>Pre-Mark for Sawing</vt:lpstr>
      <vt:lpstr>Sawed Pavement</vt:lpstr>
      <vt:lpstr>Slab Removal</vt:lpstr>
      <vt:lpstr>Water Filled Excavation</vt:lpstr>
      <vt:lpstr>Water Pump</vt:lpstr>
      <vt:lpstr>Granite Refill</vt:lpstr>
      <vt:lpstr>Bidwell Finishing Machine</vt:lpstr>
      <vt:lpstr>Telebelt Conveyor System</vt:lpstr>
      <vt:lpstr>Telebelt Conveyor System</vt:lpstr>
      <vt:lpstr>Poor Curing Compound Coverage</vt:lpstr>
      <vt:lpstr>Additional Work Items…</vt:lpstr>
      <vt:lpstr>Project Survival…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Cumberland Gap Tunnel Project</dc:title>
  <dc:creator>Perkins, Robert (KYTC-D11)</dc:creator>
  <cp:lastModifiedBy>KYTC</cp:lastModifiedBy>
  <cp:revision>79</cp:revision>
  <dcterms:created xsi:type="dcterms:W3CDTF">2006-08-16T00:00:00Z</dcterms:created>
  <dcterms:modified xsi:type="dcterms:W3CDTF">2015-02-23T14:20:36Z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0x010100112A7B6F1E46774DBD5C7F1DD129BFD5</vt:lpwstr>
  </property>
</Properties>
</file>